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4" r:id="rId2"/>
    <p:sldId id="265" r:id="rId3"/>
    <p:sldId id="274" r:id="rId4"/>
    <p:sldId id="273" r:id="rId5"/>
    <p:sldId id="267" r:id="rId6"/>
    <p:sldId id="268" r:id="rId7"/>
    <p:sldId id="269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8EAC3-3DC4-42C2-B88D-D5B7763EC194}" type="datetimeFigureOut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1A6B5-98FD-4035-B0F7-99AD3E1DC8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49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F983-531D-4EB2-A4AD-F3D46AD9BE07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13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D4A6-4761-4C96-9408-D6B805742706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660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6381A-A52E-4BA0-B195-C11AC528D7B9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247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D7422-C700-4710-A0F8-640BA025D21B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9582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A988-DA46-4142-B596-00FE972A760C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94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7C9CE-4F56-4DEC-BF88-3FCF8CBFD029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06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F5B51-D58D-4017-8559-08D9BE49046F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68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1FF19-7C88-43E4-9C8E-F5950A7C80FC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1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3EF8A-3B6F-4297-A493-2E43DD7C9E6C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17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8B8E-E676-46B1-87A9-B9E549BFD4A3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07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9568-93DA-4248-84A7-BF3CF2A90BE5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173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5E18A-BA8E-429C-89FE-A2B32B77FDA0}" type="datetime1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F55AB-3031-4D67-B7B4-13E240E5B5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60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gisticsjob.net/" TargetMode="External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hyperlink" Target="mailto:fairinsa@naver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gisticsjob.net/" TargetMode="External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1E30FABF-C642-416D-AA01-C0A653225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2605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D9777B8-A988-4DD7-B49F-541124B12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4" y="375550"/>
            <a:ext cx="5314338" cy="1921620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7F630520-3B1C-4573-920B-342AAE4201E5}"/>
              </a:ext>
            </a:extLst>
          </p:cNvPr>
          <p:cNvGrpSpPr/>
          <p:nvPr/>
        </p:nvGrpSpPr>
        <p:grpSpPr>
          <a:xfrm>
            <a:off x="3447875" y="2417951"/>
            <a:ext cx="2256639" cy="370952"/>
            <a:chOff x="3447875" y="2417951"/>
            <a:chExt cx="2762584" cy="454120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584CF631-E4FF-4899-A3C0-FDF40C60A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96" t="37632" r="25896" b="35860"/>
            <a:stretch/>
          </p:blipFill>
          <p:spPr>
            <a:xfrm>
              <a:off x="3447875" y="2417951"/>
              <a:ext cx="1803634" cy="450339"/>
            </a:xfrm>
            <a:prstGeom prst="rect">
              <a:avLst/>
            </a:prstGeom>
          </p:spPr>
        </p:pic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BB5C0620-5C5F-4C20-BBB9-69B7B5F88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75" t="37632" r="-567" b="35860"/>
            <a:stretch/>
          </p:blipFill>
          <p:spPr>
            <a:xfrm>
              <a:off x="5251509" y="2421732"/>
              <a:ext cx="958950" cy="450339"/>
            </a:xfrm>
            <a:prstGeom prst="rect">
              <a:avLst/>
            </a:prstGeom>
          </p:spPr>
        </p:pic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A0CC4002-1DD9-423A-9082-0339A14B41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6" t="7134" r="15635" b="67205"/>
          <a:stretch/>
        </p:blipFill>
        <p:spPr>
          <a:xfrm>
            <a:off x="5805181" y="2440135"/>
            <a:ext cx="2888561" cy="36786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AF725BE-4D6E-4EDD-AD7C-B3459A504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1" y="515317"/>
            <a:ext cx="3580431" cy="2879965"/>
          </a:xfrm>
          <a:prstGeom prst="rect">
            <a:avLst/>
          </a:prstGeom>
        </p:spPr>
      </p:pic>
      <p:sp>
        <p:nvSpPr>
          <p:cNvPr id="18" name="사각형: 둥근 위쪽 모서리 17">
            <a:extLst>
              <a:ext uri="{FF2B5EF4-FFF2-40B4-BE49-F238E27FC236}">
                <a16:creationId xmlns:a16="http://schemas.microsoft.com/office/drawing/2014/main" id="{B2A708E0-30F7-4005-B3A4-C35D30B92C00}"/>
              </a:ext>
            </a:extLst>
          </p:cNvPr>
          <p:cNvSpPr/>
          <p:nvPr/>
        </p:nvSpPr>
        <p:spPr>
          <a:xfrm rot="5400000">
            <a:off x="1211838" y="-1083689"/>
            <a:ext cx="413870" cy="2864512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27CEFAE-0E91-42CE-8FB5-20DBF02D36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257203" y="197791"/>
            <a:ext cx="2192383" cy="301409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DEA489E8-AAD8-479D-A6BA-788F35A6CF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612"/>
            <a:ext cx="9144000" cy="36453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FA65B2-7E4D-4A1D-9100-256883CDC609}"/>
              </a:ext>
            </a:extLst>
          </p:cNvPr>
          <p:cNvSpPr txBox="1"/>
          <p:nvPr/>
        </p:nvSpPr>
        <p:spPr>
          <a:xfrm>
            <a:off x="341519" y="3346837"/>
            <a:ext cx="74190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rgbClr val="FFFF00"/>
                </a:solidFill>
              </a:rPr>
              <a:t>개최 안내 및 행사 홍보</a:t>
            </a:r>
            <a:r>
              <a:rPr lang="en-US" altLang="ko-KR" sz="3200" b="1" dirty="0">
                <a:solidFill>
                  <a:srgbClr val="FFFF00"/>
                </a:solidFill>
              </a:rPr>
              <a:t>·</a:t>
            </a:r>
            <a:r>
              <a:rPr lang="ko-KR" altLang="en-US" sz="3200" b="1" dirty="0">
                <a:solidFill>
                  <a:srgbClr val="FFFF00"/>
                </a:solidFill>
              </a:rPr>
              <a:t>구직자 참여 요청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5D0D5797-25FE-48C8-88CC-84E053E06D32}"/>
              </a:ext>
            </a:extLst>
          </p:cNvPr>
          <p:cNvSpPr/>
          <p:nvPr/>
        </p:nvSpPr>
        <p:spPr>
          <a:xfrm>
            <a:off x="392694" y="4159292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BA9187AE-FA83-4B66-B91D-F4C47040EC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2" y="4207337"/>
            <a:ext cx="989226" cy="97905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E1AE657-33AD-445E-8DC4-BF8520B8E494}"/>
              </a:ext>
            </a:extLst>
          </p:cNvPr>
          <p:cNvSpPr txBox="1"/>
          <p:nvPr/>
        </p:nvSpPr>
        <p:spPr>
          <a:xfrm>
            <a:off x="1507141" y="4131286"/>
            <a:ext cx="2685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</a:rPr>
              <a:t>온라인 입사지원자</a:t>
            </a:r>
            <a:r>
              <a:rPr lang="en-US" altLang="ko-KR" sz="1400" b="1" dirty="0">
                <a:solidFill>
                  <a:schemeClr val="bg1"/>
                </a:solidFill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</a:rPr>
              <a:t>상담신청자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r>
              <a:rPr lang="ko-KR" altLang="en-US" sz="1400" b="1" dirty="0">
                <a:solidFill>
                  <a:schemeClr val="bg1"/>
                </a:solidFill>
              </a:rPr>
              <a:t>대상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</a:rPr>
              <a:t>선착순 사은품 증정</a:t>
            </a:r>
            <a:r>
              <a:rPr lang="en-US" altLang="ko-KR" sz="1400" b="1" dirty="0">
                <a:solidFill>
                  <a:schemeClr val="bg1"/>
                </a:solidFill>
              </a:rPr>
              <a:t>!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4444C1-64C0-48E2-B401-B36EECF9FEFB}"/>
              </a:ext>
            </a:extLst>
          </p:cNvPr>
          <p:cNvSpPr txBox="1"/>
          <p:nvPr/>
        </p:nvSpPr>
        <p:spPr>
          <a:xfrm>
            <a:off x="1507141" y="4675895"/>
            <a:ext cx="291938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회원가입 후 온라인 입사지원자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상담 신청자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>
                <a:solidFill>
                  <a:schemeClr val="bg1"/>
                </a:solidFill>
              </a:rPr>
              <a:t>행사 종료 후 </a:t>
            </a:r>
            <a:r>
              <a:rPr lang="ko-KR" altLang="en-US" sz="1100" dirty="0" err="1">
                <a:solidFill>
                  <a:schemeClr val="bg1"/>
                </a:solidFill>
              </a:rPr>
              <a:t>기프티콘</a:t>
            </a:r>
            <a:r>
              <a:rPr lang="ko-KR" altLang="en-US" sz="1100" dirty="0">
                <a:solidFill>
                  <a:schemeClr val="bg1"/>
                </a:solidFill>
              </a:rPr>
              <a:t> 발송</a:t>
            </a:r>
            <a:r>
              <a:rPr lang="en-US" altLang="ko-KR" sz="1100" dirty="0">
                <a:solidFill>
                  <a:schemeClr val="bg1"/>
                </a:solidFill>
              </a:rPr>
              <a:t>(100</a:t>
            </a:r>
            <a:r>
              <a:rPr lang="ko-KR" altLang="en-US" sz="1100" dirty="0">
                <a:solidFill>
                  <a:schemeClr val="bg1"/>
                </a:solidFill>
              </a:rPr>
              <a:t>명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사은품은 홈페이지 업데이트 예정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80914780-BAA5-41B5-9B0C-E1F083653657}"/>
              </a:ext>
            </a:extLst>
          </p:cNvPr>
          <p:cNvSpPr/>
          <p:nvPr/>
        </p:nvSpPr>
        <p:spPr>
          <a:xfrm>
            <a:off x="410484" y="5396909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8551263-89EE-481D-BC85-0B8446BEE0CE}"/>
              </a:ext>
            </a:extLst>
          </p:cNvPr>
          <p:cNvSpPr txBox="1"/>
          <p:nvPr/>
        </p:nvSpPr>
        <p:spPr>
          <a:xfrm>
            <a:off x="1524930" y="5368904"/>
            <a:ext cx="2459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</a:rPr>
              <a:t>참가 구직자 대상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r>
              <a:rPr lang="ko-KR" altLang="en-US" sz="1400" b="1" dirty="0">
                <a:solidFill>
                  <a:schemeClr val="bg1"/>
                </a:solidFill>
              </a:rPr>
              <a:t>무료 온라인 취업컨설팅 실시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D940F4-6F73-4B18-A35E-5696AA5E3688}"/>
              </a:ext>
            </a:extLst>
          </p:cNvPr>
          <p:cNvSpPr txBox="1"/>
          <p:nvPr/>
        </p:nvSpPr>
        <p:spPr>
          <a:xfrm>
            <a:off x="1524930" y="5913513"/>
            <a:ext cx="30636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온라인 이력서</a:t>
            </a:r>
            <a:r>
              <a:rPr lang="en-US" altLang="ko-KR" sz="1100" dirty="0">
                <a:solidFill>
                  <a:schemeClr val="bg1"/>
                </a:solidFill>
              </a:rPr>
              <a:t>/</a:t>
            </a:r>
            <a:r>
              <a:rPr lang="ko-KR" altLang="en-US" sz="1100" dirty="0">
                <a:solidFill>
                  <a:schemeClr val="bg1"/>
                </a:solidFill>
              </a:rPr>
              <a:t>자기소개서 클리닉 및 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>
                <a:solidFill>
                  <a:schemeClr val="bg1"/>
                </a:solidFill>
              </a:rPr>
              <a:t>온라인 </a:t>
            </a:r>
            <a:r>
              <a:rPr lang="ko-KR" altLang="en-US" sz="1100" dirty="0" err="1">
                <a:solidFill>
                  <a:schemeClr val="bg1"/>
                </a:solidFill>
              </a:rPr>
              <a:t>직무멘토링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면접컨설팅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자격증 컨설팅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 err="1">
                <a:solidFill>
                  <a:schemeClr val="bg1"/>
                </a:solidFill>
              </a:rPr>
              <a:t>잡코리아</a:t>
            </a:r>
            <a:r>
              <a:rPr lang="ko-KR" altLang="en-US" sz="1100" dirty="0">
                <a:solidFill>
                  <a:schemeClr val="bg1"/>
                </a:solidFill>
              </a:rPr>
              <a:t> 제공의 </a:t>
            </a:r>
            <a:r>
              <a:rPr lang="en-US" altLang="ko-KR" sz="1100" dirty="0">
                <a:solidFill>
                  <a:schemeClr val="bg1"/>
                </a:solidFill>
              </a:rPr>
              <a:t>AI</a:t>
            </a:r>
            <a:r>
              <a:rPr lang="ko-KR" altLang="en-US" sz="1100" dirty="0">
                <a:solidFill>
                  <a:schemeClr val="bg1"/>
                </a:solidFill>
              </a:rPr>
              <a:t>면접 모의고사</a:t>
            </a:r>
            <a:endParaRPr lang="en-US" altLang="ko-KR" sz="1100" dirty="0">
              <a:solidFill>
                <a:schemeClr val="bg1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BF6D059-FC24-40C7-80F5-E54DE426F070}"/>
              </a:ext>
            </a:extLst>
          </p:cNvPr>
          <p:cNvSpPr/>
          <p:nvPr/>
        </p:nvSpPr>
        <p:spPr>
          <a:xfrm>
            <a:off x="4825220" y="4169502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91F846-A76A-4F98-99B1-1748EE66337B}"/>
              </a:ext>
            </a:extLst>
          </p:cNvPr>
          <p:cNvSpPr txBox="1"/>
          <p:nvPr/>
        </p:nvSpPr>
        <p:spPr>
          <a:xfrm>
            <a:off x="5939667" y="4141497"/>
            <a:ext cx="2685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</a:rPr>
              <a:t>온라인 입사지원자</a:t>
            </a:r>
            <a:r>
              <a:rPr lang="en-US" altLang="ko-KR" sz="1400" b="1" dirty="0">
                <a:solidFill>
                  <a:schemeClr val="bg1"/>
                </a:solidFill>
              </a:rPr>
              <a:t>, </a:t>
            </a:r>
            <a:r>
              <a:rPr lang="ko-KR" altLang="en-US" sz="1400" b="1" dirty="0">
                <a:solidFill>
                  <a:schemeClr val="bg1"/>
                </a:solidFill>
              </a:rPr>
              <a:t>상담신청자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r>
              <a:rPr lang="ko-KR" altLang="en-US" sz="1400" b="1" dirty="0">
                <a:solidFill>
                  <a:schemeClr val="bg1"/>
                </a:solidFill>
              </a:rPr>
              <a:t>대상 추첨 사은품 증정</a:t>
            </a:r>
            <a:r>
              <a:rPr lang="en-US" altLang="ko-KR" sz="1400" b="1" dirty="0">
                <a:solidFill>
                  <a:schemeClr val="bg1"/>
                </a:solidFill>
              </a:rPr>
              <a:t>!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A58548-13BC-466D-922A-3BD186A6A60E}"/>
              </a:ext>
            </a:extLst>
          </p:cNvPr>
          <p:cNvSpPr txBox="1"/>
          <p:nvPr/>
        </p:nvSpPr>
        <p:spPr>
          <a:xfrm>
            <a:off x="5939667" y="4686105"/>
            <a:ext cx="291938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회원가입 후 온라인 입사지원자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상담 신청자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>
                <a:solidFill>
                  <a:schemeClr val="bg1"/>
                </a:solidFill>
              </a:rPr>
              <a:t>행사 종료 후 추첨 사은품 발송</a:t>
            </a:r>
            <a:r>
              <a:rPr lang="en-US" altLang="ko-KR" sz="1100" dirty="0">
                <a:solidFill>
                  <a:schemeClr val="bg1"/>
                </a:solidFill>
              </a:rPr>
              <a:t>(14</a:t>
            </a:r>
            <a:r>
              <a:rPr lang="ko-KR" altLang="en-US" sz="1100" dirty="0">
                <a:solidFill>
                  <a:schemeClr val="bg1"/>
                </a:solidFill>
              </a:rPr>
              <a:t>명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사은품은 홈페이지 업데이트 예정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41" name="그림 40" descr="그리기이(가) 표시된 사진&#10;&#10;자동 생성된 설명">
            <a:extLst>
              <a:ext uri="{FF2B5EF4-FFF2-40B4-BE49-F238E27FC236}">
                <a16:creationId xmlns:a16="http://schemas.microsoft.com/office/drawing/2014/main" id="{268E9390-FFD1-48E3-8E1B-E8BBA42148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3" y="5439569"/>
            <a:ext cx="989825" cy="989825"/>
          </a:xfrm>
          <a:prstGeom prst="rect">
            <a:avLst/>
          </a:prstGeom>
        </p:spPr>
      </p:pic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1004FD72-8B85-4A8A-A416-CB9DB30DE93D}"/>
              </a:ext>
            </a:extLst>
          </p:cNvPr>
          <p:cNvSpPr/>
          <p:nvPr/>
        </p:nvSpPr>
        <p:spPr>
          <a:xfrm>
            <a:off x="4825220" y="5396909"/>
            <a:ext cx="1075144" cy="1075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7BB03E-B0ED-4D12-A5A9-69B6D7D7255A}"/>
              </a:ext>
            </a:extLst>
          </p:cNvPr>
          <p:cNvSpPr txBox="1"/>
          <p:nvPr/>
        </p:nvSpPr>
        <p:spPr>
          <a:xfrm>
            <a:off x="5939666" y="5368904"/>
            <a:ext cx="2212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</a:rPr>
              <a:t>행사 홍보 인증 이벤트</a:t>
            </a:r>
            <a:r>
              <a:rPr lang="en-US" altLang="ko-KR" sz="1400" b="1" dirty="0">
                <a:solidFill>
                  <a:schemeClr val="bg1"/>
                </a:solidFill>
              </a:rPr>
              <a:t>!</a:t>
            </a:r>
          </a:p>
          <a:p>
            <a:r>
              <a:rPr lang="en-US" altLang="ko-KR" sz="1400" b="1" dirty="0">
                <a:solidFill>
                  <a:schemeClr val="bg1"/>
                </a:solidFill>
              </a:rPr>
              <a:t>(</a:t>
            </a:r>
            <a:r>
              <a:rPr lang="ko-KR" altLang="en-US" sz="1400" b="1" dirty="0" err="1">
                <a:solidFill>
                  <a:schemeClr val="bg1"/>
                </a:solidFill>
              </a:rPr>
              <a:t>인증자</a:t>
            </a:r>
            <a:r>
              <a:rPr lang="ko-KR" altLang="en-US" sz="1400" b="1" dirty="0">
                <a:solidFill>
                  <a:schemeClr val="bg1"/>
                </a:solidFill>
              </a:rPr>
              <a:t> 모두 사은품 증정</a:t>
            </a:r>
            <a:r>
              <a:rPr lang="en-US" altLang="ko-KR" sz="1400" b="1" dirty="0">
                <a:solidFill>
                  <a:schemeClr val="bg1"/>
                </a:solidFill>
              </a:rPr>
              <a:t>)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858A48-FE64-40CF-8656-C87A41984C72}"/>
              </a:ext>
            </a:extLst>
          </p:cNvPr>
          <p:cNvSpPr txBox="1"/>
          <p:nvPr/>
        </p:nvSpPr>
        <p:spPr>
          <a:xfrm>
            <a:off x="5939666" y="5913513"/>
            <a:ext cx="303320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</a:rPr>
              <a:t>학교</a:t>
            </a:r>
            <a:r>
              <a:rPr lang="en-US" altLang="ko-KR" sz="1100" dirty="0">
                <a:solidFill>
                  <a:schemeClr val="bg1"/>
                </a:solidFill>
              </a:rPr>
              <a:t>/</a:t>
            </a:r>
            <a:r>
              <a:rPr lang="ko-KR" altLang="en-US" sz="1100" dirty="0">
                <a:solidFill>
                  <a:schemeClr val="bg1"/>
                </a:solidFill>
              </a:rPr>
              <a:t>기관 등 청년 및 구직자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>
                <a:solidFill>
                  <a:schemeClr val="bg1"/>
                </a:solidFill>
              </a:rPr>
              <a:t>홍보 인증 확인 후 사은품 증정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약 </a:t>
            </a:r>
            <a:r>
              <a:rPr lang="en-US" altLang="ko-KR" sz="1100" dirty="0">
                <a:solidFill>
                  <a:schemeClr val="bg1"/>
                </a:solidFill>
              </a:rPr>
              <a:t>2</a:t>
            </a:r>
            <a:r>
              <a:rPr lang="ko-KR" altLang="en-US" sz="1100">
                <a:solidFill>
                  <a:schemeClr val="bg1"/>
                </a:solidFill>
              </a:rPr>
              <a:t>만원 </a:t>
            </a:r>
            <a:r>
              <a:rPr lang="ko-KR" altLang="en-US" sz="1100" dirty="0">
                <a:solidFill>
                  <a:schemeClr val="bg1"/>
                </a:solidFill>
              </a:rPr>
              <a:t>상당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 편의점 또는 백화점 상품권 등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E0251CDA-7F54-4A97-8374-6D635620518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1" t="20601" r="21295" b="25828"/>
          <a:stretch/>
        </p:blipFill>
        <p:spPr>
          <a:xfrm>
            <a:off x="4911259" y="5482941"/>
            <a:ext cx="897014" cy="892734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93794624-1F9A-4902-9FA4-620C33B8809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59" y="4241069"/>
            <a:ext cx="890071" cy="890071"/>
          </a:xfrm>
          <a:prstGeom prst="rect">
            <a:avLst/>
          </a:prstGeom>
        </p:spPr>
      </p:pic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AD64F6B2-7422-4F0A-A890-44FC749D8221}"/>
              </a:ext>
            </a:extLst>
          </p:cNvPr>
          <p:cNvCxnSpPr>
            <a:cxnSpLocks/>
          </p:cNvCxnSpPr>
          <p:nvPr/>
        </p:nvCxnSpPr>
        <p:spPr>
          <a:xfrm>
            <a:off x="399046" y="3978035"/>
            <a:ext cx="8367449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842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7B136B22-553F-4107-B9BA-22AEE88A3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3420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pPr/>
              <a:t>2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56" name="사각형: 둥근 위쪽 모서리 55">
            <a:extLst>
              <a:ext uri="{FF2B5EF4-FFF2-40B4-BE49-F238E27FC236}">
                <a16:creationId xmlns:a16="http://schemas.microsoft.com/office/drawing/2014/main" id="{E54DD530-C8AD-4BF7-917F-B276AB81AA7A}"/>
              </a:ext>
            </a:extLst>
          </p:cNvPr>
          <p:cNvSpPr/>
          <p:nvPr/>
        </p:nvSpPr>
        <p:spPr>
          <a:xfrm rot="5400000">
            <a:off x="1139749" y="-1032457"/>
            <a:ext cx="396589" cy="26760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A645E2A-FC61-46F5-9E83-C7E8E267BE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75411" y="161639"/>
            <a:ext cx="2192383" cy="301409"/>
          </a:xfrm>
          <a:prstGeom prst="rect">
            <a:avLst/>
          </a:prstGeom>
        </p:spPr>
      </p:pic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4E096D3-F0E5-45DE-ADBA-5F3623B9A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845694"/>
              </p:ext>
            </p:extLst>
          </p:nvPr>
        </p:nvGraphicFramePr>
        <p:xfrm>
          <a:off x="208459" y="1258350"/>
          <a:ext cx="8684007" cy="526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7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5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 사 명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50" b="1" kern="0" dirty="0">
                          <a:solidFill>
                            <a:srgbClr val="000000"/>
                          </a:solidFill>
                          <a:latin typeface="+mn-ea"/>
                        </a:rPr>
                        <a:t>2021 </a:t>
                      </a:r>
                      <a:r>
                        <a:rPr lang="ko-KR" altLang="en-US" sz="1050" b="1" kern="0" dirty="0">
                          <a:solidFill>
                            <a:srgbClr val="000000"/>
                          </a:solidFill>
                          <a:latin typeface="+mn-ea"/>
                        </a:rPr>
                        <a:t>온라인 물류산업 청년 채용박람회｜</a:t>
                      </a:r>
                      <a:r>
                        <a:rPr lang="en-US" altLang="ko-KR" sz="1050" b="1" kern="100" dirty="0">
                          <a:solidFill>
                            <a:srgbClr val="000000"/>
                          </a:solidFill>
                          <a:latin typeface="+mn-ea"/>
                        </a:rPr>
                        <a:t>Online Logistics Job Fair 2021</a:t>
                      </a:r>
                      <a:endParaRPr lang="ko-KR" altLang="en-US" sz="1100" b="1" kern="0" dirty="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736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     간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05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5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     최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국토교통부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5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     관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한국통합물류협회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4553671"/>
                  </a:ext>
                </a:extLst>
              </a:tr>
              <a:tr h="3780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후     원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dirty="0"/>
                        <a:t>한국철도공사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부산항만공사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 err="1"/>
                        <a:t>여수광양항만공사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울산항만공사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인천항만공사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인천국제공항공사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대한상공회의소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한국무역협회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물류산업진흥재단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한국국제물류협회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5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 이 </a:t>
                      </a:r>
                      <a:r>
                        <a:rPr lang="ko-KR" altLang="en-US" sz="105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트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50" dirty="0"/>
                        <a:t>www.</a:t>
                      </a:r>
                      <a:r>
                        <a:rPr lang="en-US" altLang="ko-KR" sz="1050" kern="0" dirty="0">
                          <a:solidFill>
                            <a:srgbClr val="000000"/>
                          </a:solidFill>
                          <a:latin typeface="+mn-ea"/>
                        </a:rPr>
                        <a:t>LogisticsJob.net</a:t>
                      </a:r>
                      <a:endParaRPr lang="ko-KR" altLang="en-US" sz="1050" dirty="0"/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27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행사구성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kumimoji="0" lang="en-US" altLang="ko-KR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0940B19B-4B61-4D4E-9927-BD259B0A52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111580"/>
              </p:ext>
            </p:extLst>
          </p:nvPr>
        </p:nvGraphicFramePr>
        <p:xfrm>
          <a:off x="1338043" y="4010225"/>
          <a:ext cx="7473062" cy="2468880"/>
        </p:xfrm>
        <a:graphic>
          <a:graphicData uri="http://schemas.openxmlformats.org/drawingml/2006/table">
            <a:tbl>
              <a:tblPr/>
              <a:tblGrid>
                <a:gridCol w="1556606">
                  <a:extLst>
                    <a:ext uri="{9D8B030D-6E8A-4147-A177-3AD203B41FA5}">
                      <a16:colId xmlns:a16="http://schemas.microsoft.com/office/drawing/2014/main" val="2443141068"/>
                    </a:ext>
                  </a:extLst>
                </a:gridCol>
                <a:gridCol w="5916456">
                  <a:extLst>
                    <a:ext uri="{9D8B030D-6E8A-4147-A177-3AD203B41FA5}">
                      <a16:colId xmlns:a16="http://schemas.microsoft.com/office/drawing/2014/main" val="83537792"/>
                    </a:ext>
                  </a:extLst>
                </a:gridCol>
              </a:tblGrid>
              <a:tr h="126923">
                <a:tc>
                  <a:txBody>
                    <a:bodyPr/>
                    <a:lstStyle/>
                    <a:p>
                      <a:pPr marL="6350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223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3F2400"/>
                          </a:solidFill>
                          <a:effectLst/>
                          <a:latin typeface="+mn-ea"/>
                          <a:ea typeface="+mn-ea"/>
                        </a:rPr>
                        <a:t>항목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3F2400"/>
                          </a:solidFill>
                          <a:effectLst/>
                          <a:latin typeface="+mn-ea"/>
                          <a:ea typeface="+mn-ea"/>
                        </a:rPr>
                        <a:t>세부 내용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942956"/>
                  </a:ext>
                </a:extLst>
              </a:tr>
              <a:tr h="380769">
                <a:tc>
                  <a:txBody>
                    <a:bodyPr/>
                    <a:lstStyle/>
                    <a:p>
                      <a:pPr marL="107950" marR="0" indent="-6350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온라인 채용관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청년층 채용계획이 있는 물류산업 구인기업 온라인 채용 지원 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(50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개사 이상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-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물류산업 분야 대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중견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900" b="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강소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새싹기업 등 채용정보 및 기업 소개</a:t>
                      </a: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-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구직자의 온라인 입사지원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화상면접 지원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155291"/>
                  </a:ext>
                </a:extLst>
              </a:tr>
              <a:tr h="2538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온라인 채용상담관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7500" algn="l"/>
                        </a:tabLst>
                        <a:defRPr/>
                      </a:pPr>
                      <a:r>
                        <a:rPr lang="ko-KR" altLang="en-US" sz="900" b="1" dirty="0"/>
                        <a:t>물류산업 대표 기업</a:t>
                      </a:r>
                      <a:r>
                        <a:rPr lang="en-US" altLang="ko-KR" sz="900" b="1" dirty="0"/>
                        <a:t>/</a:t>
                      </a:r>
                      <a:r>
                        <a:rPr lang="ko-KR" altLang="en-US" sz="900" b="1" dirty="0"/>
                        <a:t>기관의 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공채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수시모집 관련 </a:t>
                      </a:r>
                      <a:r>
                        <a:rPr lang="en-US" altLang="ko-KR" sz="900" b="1" dirty="0"/>
                        <a:t>1:1 </a:t>
                      </a:r>
                      <a:r>
                        <a:rPr lang="ko-KR" altLang="en-US" sz="900" b="1" dirty="0"/>
                        <a:t>온라인 채용상담</a:t>
                      </a:r>
                      <a:endParaRPr lang="ko-KR" altLang="en-US" sz="900" dirty="0"/>
                    </a:p>
                    <a:p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dirty="0">
                          <a:latin typeface="+mn-ea"/>
                        </a:rPr>
                        <a:t>물류산업 대표 기업</a:t>
                      </a:r>
                      <a:r>
                        <a:rPr lang="en-US" altLang="ko-KR" sz="800" dirty="0">
                          <a:latin typeface="+mn-ea"/>
                        </a:rPr>
                        <a:t>/</a:t>
                      </a:r>
                      <a:r>
                        <a:rPr lang="ko-KR" altLang="en-US" sz="800" dirty="0">
                          <a:latin typeface="+mn-ea"/>
                        </a:rPr>
                        <a:t>기관의 담당자와 </a:t>
                      </a:r>
                      <a:r>
                        <a:rPr lang="ko-KR" altLang="en-US" sz="800" dirty="0" err="1">
                          <a:latin typeface="+mn-ea"/>
                        </a:rPr>
                        <a:t>구직희망자간의</a:t>
                      </a:r>
                      <a:r>
                        <a:rPr lang="ko-KR" altLang="en-US" sz="800" dirty="0">
                          <a:latin typeface="+mn-ea"/>
                        </a:rPr>
                        <a:t> </a:t>
                      </a:r>
                      <a:r>
                        <a:rPr lang="en-US" altLang="ko-KR" sz="800" dirty="0">
                          <a:latin typeface="+mn-ea"/>
                        </a:rPr>
                        <a:t>1:1 </a:t>
                      </a:r>
                      <a:r>
                        <a:rPr lang="ko-KR" altLang="en-US" sz="800" dirty="0">
                          <a:latin typeface="+mn-ea"/>
                        </a:rPr>
                        <a:t>온라인 채용상담 실시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638911"/>
                  </a:ext>
                </a:extLst>
              </a:tr>
              <a:tr h="380769">
                <a:tc>
                  <a:txBody>
                    <a:bodyPr/>
                    <a:lstStyle/>
                    <a:p>
                      <a:pPr marL="107950" marR="0" indent="-6350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온라인 설명회관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물류산업 대표 기업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기관의 공채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수시모집 관련 온라인 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Live 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채용설명회</a:t>
                      </a:r>
                      <a:endParaRPr lang="en-US" altLang="ko-KR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- 10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)~21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Zoom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프로그램을 활용한 온라인 라이브 채용설명회</a:t>
                      </a: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기업 및 공채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수시모집 및 해당 직무 등 소개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질의응답 시간 등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566747"/>
                  </a:ext>
                </a:extLst>
              </a:tr>
              <a:tr h="507691">
                <a:tc>
                  <a:txBody>
                    <a:bodyPr/>
                    <a:lstStyle/>
                    <a:p>
                      <a:pPr marL="107950" marR="0" indent="-6350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온라인 취업컨설팅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취업역량 강화를 위해 전문 컨설턴트와 함께하는 컨설팅</a:t>
                      </a:r>
                      <a:endParaRPr lang="en-US" altLang="ko-KR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 컨설턴트의 온라인 이력서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자기소개서 클리닉 및 사전 매칭 서비스</a:t>
                      </a: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Zoom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이용한 온라인 면접 컨설팅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자격증 컨설팅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직무 멘토링 등</a:t>
                      </a: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잡코리아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제공의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면접 모의고사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선착순 무료 쿠폰 발행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5457873"/>
                  </a:ext>
                </a:extLst>
              </a:tr>
              <a:tr h="253845">
                <a:tc>
                  <a:txBody>
                    <a:bodyPr/>
                    <a:lstStyle/>
                    <a:p>
                      <a:pPr marL="107950" marR="0" indent="-6350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청년 지원 사업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7500" algn="l"/>
                        </a:tabLst>
                        <a:defRPr/>
                      </a:pPr>
                      <a:r>
                        <a:rPr lang="ko-KR" altLang="en-US" sz="9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알아두면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좋은 물류산업 분야 청년일자리 관련 정보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900" dirty="0"/>
                        <a:t>물류</a:t>
                      </a:r>
                      <a:r>
                        <a:rPr lang="en-US" altLang="ko-KR" sz="900" dirty="0"/>
                        <a:t>·</a:t>
                      </a:r>
                      <a:r>
                        <a:rPr lang="ko-KR" altLang="en-US" sz="900" dirty="0"/>
                        <a:t>유통기업 특화 청년 디지털 일자리 사업 소개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819084"/>
                  </a:ext>
                </a:extLst>
              </a:tr>
              <a:tr h="380769">
                <a:tc>
                  <a:txBody>
                    <a:bodyPr/>
                    <a:lstStyle/>
                    <a:p>
                      <a:pPr marL="107950" marR="0" indent="-6350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이벤트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온라인 박람회 참가자를 위한 다양한 이벤트</a:t>
                      </a: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온라인 입사지원자 대상 선착순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추첨 사은품 이벤트 등 </a:t>
                      </a:r>
                      <a:endParaRPr lang="en-US" alt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17500" algn="l"/>
                        </a:tabLs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설문조사응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답 이벤트 및 참가 구인기업 인사담당자 대상 이벤트 등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870285"/>
                  </a:ext>
                </a:extLst>
              </a:tr>
            </a:tbl>
          </a:graphicData>
        </a:graphic>
      </p:graphicFrame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158B859-3813-46B6-99A2-E8325D993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791546"/>
              </p:ext>
            </p:extLst>
          </p:nvPr>
        </p:nvGraphicFramePr>
        <p:xfrm>
          <a:off x="1338043" y="1534989"/>
          <a:ext cx="7473062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868">
                  <a:extLst>
                    <a:ext uri="{9D8B030D-6E8A-4147-A177-3AD203B41FA5}">
                      <a16:colId xmlns:a16="http://schemas.microsoft.com/office/drawing/2014/main" val="3483578552"/>
                    </a:ext>
                  </a:extLst>
                </a:gridCol>
                <a:gridCol w="2830740">
                  <a:extLst>
                    <a:ext uri="{9D8B030D-6E8A-4147-A177-3AD203B41FA5}">
                      <a16:colId xmlns:a16="http://schemas.microsoft.com/office/drawing/2014/main" val="2162177736"/>
                    </a:ext>
                  </a:extLst>
                </a:gridCol>
                <a:gridCol w="2913454">
                  <a:extLst>
                    <a:ext uri="{9D8B030D-6E8A-4147-A177-3AD203B41FA5}">
                      <a16:colId xmlns:a16="http://schemas.microsoft.com/office/drawing/2014/main" val="1047695663"/>
                    </a:ext>
                  </a:extLst>
                </a:gridCol>
              </a:tblGrid>
              <a:tr h="145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회차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2021.10.19.(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)~10.29.(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회차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2021.11.22.(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)~11.26.(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945415"/>
                  </a:ext>
                </a:extLst>
              </a:tr>
              <a:tr h="145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주대상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기존 물류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유통관련 기업 및 기관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물류 새싹기업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스타트업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138115"/>
                  </a:ext>
                </a:extLst>
              </a:tr>
              <a:tr h="145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참가기업 등록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2021.10.11.(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)~10.18.(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2021.11.15.(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)~11.22.(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234446"/>
                  </a:ext>
                </a:extLst>
              </a:tr>
              <a:tr h="145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Live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채용설명회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2021.10.19.(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)~10.21.(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2021.11.16.(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)~11.19.(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5485829"/>
                  </a:ext>
                </a:extLst>
              </a:tr>
              <a:tr h="145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면접 및 상담 접수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홍보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2021.10.19.(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)~10.24.(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2021.11.16.(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)~11.21.(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492628"/>
                  </a:ext>
                </a:extLst>
              </a:tr>
              <a:tr h="145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면접 및 상담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2021.10.25.(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)~10.29.(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2021.11.22.(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)~11.26.(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26248"/>
                  </a:ext>
                </a:extLst>
              </a:tr>
            </a:tbl>
          </a:graphicData>
        </a:graphic>
      </p:graphicFrame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29DC7D7-ED84-4149-8FE7-FCCBCA59E04A}"/>
              </a:ext>
            </a:extLst>
          </p:cNvPr>
          <p:cNvSpPr/>
          <p:nvPr/>
        </p:nvSpPr>
        <p:spPr>
          <a:xfrm>
            <a:off x="180975" y="791519"/>
            <a:ext cx="3333750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행사 개요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617DED-3C20-43AA-9EE3-AB192C792D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6234" r="28359" b="14751"/>
          <a:stretch/>
        </p:blipFill>
        <p:spPr>
          <a:xfrm>
            <a:off x="6635692" y="107292"/>
            <a:ext cx="2432897" cy="3763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9109B3B-C8E9-4188-A54E-24E6960D9C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3" t="8378" r="28360" b="57629"/>
          <a:stretch/>
        </p:blipFill>
        <p:spPr>
          <a:xfrm>
            <a:off x="5231746" y="107291"/>
            <a:ext cx="1415103" cy="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39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pPr/>
              <a:t>3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86CDE0D-C7A8-4201-8F16-BC91AD526A93}"/>
              </a:ext>
            </a:extLst>
          </p:cNvPr>
          <p:cNvSpPr/>
          <p:nvPr/>
        </p:nvSpPr>
        <p:spPr>
          <a:xfrm>
            <a:off x="180975" y="791519"/>
            <a:ext cx="3333750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구직자 참가방법</a:t>
            </a:r>
            <a:endParaRPr lang="ko-KR" altLang="en-US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8C9B42-937C-4482-A7B5-D9B288B9935E}"/>
              </a:ext>
            </a:extLst>
          </p:cNvPr>
          <p:cNvSpPr txBox="1"/>
          <p:nvPr/>
        </p:nvSpPr>
        <p:spPr>
          <a:xfrm>
            <a:off x="180975" y="1137256"/>
            <a:ext cx="8715375" cy="1178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dirty="0">
                <a:latin typeface="+mn-ea"/>
              </a:rPr>
              <a:t>1.</a:t>
            </a:r>
            <a:r>
              <a:rPr lang="ko-KR" altLang="en-US" sz="1400" b="1" dirty="0">
                <a:latin typeface="+mn-ea"/>
              </a:rPr>
              <a:t> 참가 안내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온라인 입사지원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채용상담 신청 기간 </a:t>
            </a:r>
            <a:r>
              <a:rPr lang="en-US" altLang="ko-KR" sz="1200" dirty="0">
                <a:latin typeface="+mn-ea"/>
              </a:rPr>
              <a:t>: 10</a:t>
            </a:r>
            <a:r>
              <a:rPr lang="ko-KR" altLang="en-US" sz="1200" dirty="0">
                <a:latin typeface="+mn-ea"/>
              </a:rPr>
              <a:t>월 </a:t>
            </a:r>
            <a:r>
              <a:rPr lang="en-US" altLang="ko-KR" sz="1200" dirty="0">
                <a:latin typeface="+mn-ea"/>
              </a:rPr>
              <a:t>12</a:t>
            </a:r>
            <a:r>
              <a:rPr lang="ko-KR" altLang="en-US" sz="1200" dirty="0">
                <a:latin typeface="+mn-ea"/>
              </a:rPr>
              <a:t>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화</a:t>
            </a:r>
            <a:r>
              <a:rPr lang="en-US" altLang="ko-KR" sz="1200" dirty="0">
                <a:latin typeface="+mn-ea"/>
              </a:rPr>
              <a:t>)~10</a:t>
            </a:r>
            <a:r>
              <a:rPr lang="ko-KR" altLang="en-US" sz="1200" dirty="0">
                <a:latin typeface="+mn-ea"/>
              </a:rPr>
              <a:t>월 </a:t>
            </a:r>
            <a:r>
              <a:rPr lang="en-US" altLang="ko-KR" sz="1200" dirty="0">
                <a:latin typeface="+mn-ea"/>
              </a:rPr>
              <a:t>24</a:t>
            </a:r>
            <a:r>
              <a:rPr lang="ko-KR" altLang="en-US" sz="1200" dirty="0">
                <a:latin typeface="+mn-ea"/>
              </a:rPr>
              <a:t>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일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홈페이지 </a:t>
            </a:r>
            <a:r>
              <a:rPr lang="en-US" altLang="ko-KR" sz="1200" dirty="0">
                <a:latin typeface="+mn-ea"/>
              </a:rPr>
              <a:t>: </a:t>
            </a:r>
            <a:r>
              <a:rPr lang="en-US" altLang="ko-KR" sz="1200" dirty="0">
                <a:hlinkClick r:id="rId3"/>
              </a:rPr>
              <a:t>www.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  <a:hlinkClick r:id="rId3"/>
              </a:rPr>
              <a:t>LogisticsJob.net</a:t>
            </a:r>
            <a:r>
              <a:rPr lang="ko-KR" altLang="en-US" sz="1200" kern="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latin typeface="+mn-ea"/>
              </a:rPr>
              <a:t>접속 후 온라인 입사지원 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회원 가입 및 기업별 지원 서류 첨부 필수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참가 세부 안내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0C009E-D94F-4A14-B229-0ECA1E2CF7AA}"/>
              </a:ext>
            </a:extLst>
          </p:cNvPr>
          <p:cNvSpPr txBox="1"/>
          <p:nvPr/>
        </p:nvSpPr>
        <p:spPr>
          <a:xfrm>
            <a:off x="180974" y="4325600"/>
            <a:ext cx="8878852" cy="2212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온라인 입사지원 방법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● 온라인 입사지원은 채용박람회 참가 기업의 구인 직종에 홈페이지를 통해 온라인으로 지원하는 것입니다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● 온라인 지원자가 등록한 구인기업 요구 이력서 등 각종 취업관련 서류 및 사전 </a:t>
            </a:r>
            <a:r>
              <a:rPr lang="ko-KR" altLang="en-US" sz="1200" kern="0" dirty="0" err="1">
                <a:solidFill>
                  <a:srgbClr val="000000"/>
                </a:solidFill>
                <a:latin typeface="+mn-ea"/>
              </a:rPr>
              <a:t>셀프면접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영상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포트폴리오 등은 해당 기업 </a:t>
            </a:r>
            <a:endParaRPr lang="en-US" altLang="ko-KR" sz="1200" kern="0" dirty="0">
              <a:solidFill>
                <a:srgbClr val="000000"/>
              </a:solidFill>
              <a:latin typeface="+mn-ea"/>
            </a:endParaRP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    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인사담당자에게 지속적으로 전달되어 그 결과를 운영사무국에서 개별 안내해 드립니다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● 신청기간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온라인 채용관 오픈 후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~2021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년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10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월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24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일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일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) 18:00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까지</a:t>
            </a:r>
          </a:p>
          <a:p>
            <a:pPr>
              <a:lnSpc>
                <a:spcPct val="12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● 신청조건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기업별 제출 요건에 해당하는 취업서류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이력서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자기소개서 등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파일 및 사전 셀프 면접 녹화 영상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기타 기업 </a:t>
            </a:r>
            <a:endParaRPr lang="en-US" altLang="ko-KR" sz="1200" kern="0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    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요구 지원 파일 등을 첨부하여야만 온라인 입사지원이 완료 됩니다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● 기업별 기업정보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채용 직무 및 내용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지원 필요 서류 및 절차 등은 온라인 채용관의 기업 상세 내용을 꼭 확인하시기 </a:t>
            </a:r>
            <a:endParaRPr lang="en-US" altLang="ko-KR" sz="1200" kern="0" dirty="0">
              <a:solidFill>
                <a:srgbClr val="000000"/>
              </a:solidFill>
              <a:latin typeface="+mn-ea"/>
            </a:endParaRP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    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바랍니다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●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기타 기업별 궁금한 점이나 문의사항은 기업에게 문의 남기기 버튼을 클릭해서 문의 가능합니다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 (1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주일 소요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  </a:t>
            </a:r>
            <a:endParaRPr lang="en-US" altLang="ko-KR" sz="1200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48D689FD-C3A3-4C0E-81BD-1D3E2B352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136346"/>
              </p:ext>
            </p:extLst>
          </p:nvPr>
        </p:nvGraphicFramePr>
        <p:xfrm>
          <a:off x="356776" y="2333090"/>
          <a:ext cx="8451664" cy="18946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1689">
                  <a:extLst>
                    <a:ext uri="{9D8B030D-6E8A-4147-A177-3AD203B41FA5}">
                      <a16:colId xmlns:a16="http://schemas.microsoft.com/office/drawing/2014/main" val="1626535015"/>
                    </a:ext>
                  </a:extLst>
                </a:gridCol>
                <a:gridCol w="7309975">
                  <a:extLst>
                    <a:ext uri="{9D8B030D-6E8A-4147-A177-3AD203B41FA5}">
                      <a16:colId xmlns:a16="http://schemas.microsoft.com/office/drawing/2014/main" val="4041840484"/>
                    </a:ext>
                  </a:extLst>
                </a:gridCol>
              </a:tblGrid>
              <a:tr h="1796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참가 대상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 물류산업 분야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구직을 희망하거나 취업정보를 얻고자 하는 모든 구직자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883445"/>
                  </a:ext>
                </a:extLst>
              </a:tr>
              <a:tr h="8516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참가 혜택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 참가비용은 무료 입니다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b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●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우수 구인기업의 기업정보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채용정보 제공 및 온라인 입사지원과 면접 지원</a:t>
                      </a:r>
                    </a:p>
                    <a:p>
                      <a:pPr latinLnBrk="1">
                        <a:buFontTx/>
                        <a:buNone/>
                      </a:pP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대표 물류기업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기관의 채용설명회 및 채용상담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취업서류 클리닉 및 사전 매칭 서비스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AI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면접 컨설팅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라인 라이브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직무멘토링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면접컨설팅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자격증 컨설팅 등 취업역량 강화 무료 지원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861874"/>
                  </a:ext>
                </a:extLst>
              </a:tr>
              <a:tr h="51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참가 방법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 온라인 채용박람회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 회원 가입 후 각 채용기업의 기업정보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채용정보 탐색 후 해당 기업별 입자지원 조건에 따른 파일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영상 첨부</a:t>
                      </a: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 온라인 채용설명회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회원 또는 비회원 상태에서 원하는 기업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기관의 채용설명회 사전 신청</a:t>
                      </a:r>
                      <a:endParaRPr lang="en-US" altLang="ko-KR" sz="9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 온라인 채용상담회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 회원 가입 후 채용상담 기업에게 이력서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자기소개서 제출 후 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Zoom 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등을 통한 온라인 채용상담 실시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980219"/>
                  </a:ext>
                </a:extLst>
              </a:tr>
              <a:tr h="3476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참가 문의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● ‘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2021 </a:t>
                      </a: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온라인 물류산업 청년 채용박람회‘ 운영사무국</a:t>
                      </a:r>
                      <a:b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- 02-548-8219,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  <a:hlinkClick r:id="rId4"/>
                        </a:rPr>
                        <a:t>fairinsa@naver.com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229172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D6E5561C-0A5F-416E-9953-6330602AA0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3420"/>
          </a:xfrm>
          <a:prstGeom prst="rect">
            <a:avLst/>
          </a:prstGeom>
        </p:spPr>
      </p:pic>
      <p:sp>
        <p:nvSpPr>
          <p:cNvPr id="16" name="사각형: 둥근 위쪽 모서리 15">
            <a:extLst>
              <a:ext uri="{FF2B5EF4-FFF2-40B4-BE49-F238E27FC236}">
                <a16:creationId xmlns:a16="http://schemas.microsoft.com/office/drawing/2014/main" id="{8FA16965-FF20-48A9-B780-A27BCEC386A2}"/>
              </a:ext>
            </a:extLst>
          </p:cNvPr>
          <p:cNvSpPr/>
          <p:nvPr/>
        </p:nvSpPr>
        <p:spPr>
          <a:xfrm rot="5400000">
            <a:off x="1139749" y="-1032457"/>
            <a:ext cx="396589" cy="26760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A77D442-80B4-4AD9-90F3-3F2974EEF2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75411" y="161639"/>
            <a:ext cx="2192383" cy="30140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16D5EFC-0B74-4E75-BEE0-5EC5D367F60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6234" r="28359" b="14751"/>
          <a:stretch/>
        </p:blipFill>
        <p:spPr>
          <a:xfrm>
            <a:off x="6635692" y="107292"/>
            <a:ext cx="2432897" cy="37631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93807F7-1F33-45AF-BCF6-065CB10AF10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3" t="8378" r="28360" b="57629"/>
          <a:stretch/>
        </p:blipFill>
        <p:spPr>
          <a:xfrm>
            <a:off x="5231746" y="107291"/>
            <a:ext cx="1415103" cy="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38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pPr/>
              <a:t>4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86CDE0D-C7A8-4201-8F16-BC91AD526A93}"/>
              </a:ext>
            </a:extLst>
          </p:cNvPr>
          <p:cNvSpPr/>
          <p:nvPr/>
        </p:nvSpPr>
        <p:spPr>
          <a:xfrm>
            <a:off x="180975" y="791519"/>
            <a:ext cx="3333750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구직자 참가방법</a:t>
            </a:r>
            <a:endParaRPr lang="ko-KR" altLang="en-US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8C9B42-937C-4482-A7B5-D9B288B9935E}"/>
              </a:ext>
            </a:extLst>
          </p:cNvPr>
          <p:cNvSpPr txBox="1"/>
          <p:nvPr/>
        </p:nvSpPr>
        <p:spPr>
          <a:xfrm>
            <a:off x="180975" y="1137256"/>
            <a:ext cx="8715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</a:rPr>
              <a:t>2.</a:t>
            </a:r>
            <a:r>
              <a:rPr lang="ko-KR" altLang="en-US" sz="1400" b="1" dirty="0">
                <a:latin typeface="+mn-ea"/>
              </a:rPr>
              <a:t> 온라인 </a:t>
            </a:r>
            <a:r>
              <a:rPr lang="ko-KR" altLang="en-US" sz="1400" b="1" dirty="0"/>
              <a:t>박람회 전체 진행 일정</a:t>
            </a:r>
            <a:endParaRPr lang="ko-KR" altLang="en-US" sz="1200" b="1" dirty="0"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99DD5E17-9F73-47BC-B0DE-CB0E4323B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728116"/>
              </p:ext>
            </p:extLst>
          </p:nvPr>
        </p:nvGraphicFramePr>
        <p:xfrm>
          <a:off x="336557" y="1571021"/>
          <a:ext cx="8404770" cy="4825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6309">
                  <a:extLst>
                    <a:ext uri="{9D8B030D-6E8A-4147-A177-3AD203B41FA5}">
                      <a16:colId xmlns:a16="http://schemas.microsoft.com/office/drawing/2014/main" val="1200747374"/>
                    </a:ext>
                  </a:extLst>
                </a:gridCol>
                <a:gridCol w="2978092">
                  <a:extLst>
                    <a:ext uri="{9D8B030D-6E8A-4147-A177-3AD203B41FA5}">
                      <a16:colId xmlns:a16="http://schemas.microsoft.com/office/drawing/2014/main" val="2718418474"/>
                    </a:ext>
                  </a:extLst>
                </a:gridCol>
                <a:gridCol w="3070369">
                  <a:extLst>
                    <a:ext uri="{9D8B030D-6E8A-4147-A177-3AD203B41FA5}">
                      <a16:colId xmlns:a16="http://schemas.microsoft.com/office/drawing/2014/main" val="4128181587"/>
                    </a:ext>
                  </a:extLst>
                </a:gridCol>
              </a:tblGrid>
              <a:tr h="2109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722007"/>
                  </a:ext>
                </a:extLst>
              </a:tr>
              <a:tr h="88615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온라인 채용관</a:t>
                      </a:r>
                      <a:endParaRPr lang="en-US" altLang="ko-KR" sz="1200" b="1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온라인 채용상담관</a:t>
                      </a:r>
                      <a:b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사전 신청 </a:t>
                      </a:r>
                      <a:r>
                        <a:rPr lang="en-US" altLang="ko-KR" sz="1000" b="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)~24.(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면접 및 채용상담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10.25.(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)~29.(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1" u="none" strike="noStrike" baseline="0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참가 구인 기업의 기업정보 및 채용공고 오픈</a:t>
                      </a:r>
                      <a:b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기업별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Q&amp;A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게시판 오픈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온라인 입사지원 실시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● 온라인 채용상담 신청 실시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첨부 지원서류 및 사전 셀프 면접 영상 내용 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등 기업 요구 지원 첨부 파일은 공고 내용을 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반드시 확인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기업별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Q&amp;A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게시판을 통해 기업별 사전 문의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04379"/>
                  </a:ext>
                </a:extLst>
              </a:tr>
              <a:tr h="64786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온라인 채용설명회</a:t>
                      </a:r>
                      <a:b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사전 신청 </a:t>
                      </a:r>
                      <a:r>
                        <a:rPr lang="en-US" altLang="ko-KR" sz="1000" b="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)~18.(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온라인 채용설명회 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10.19.(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)~21(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1" u="none" strike="noStrike" baseline="0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Zoom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프로그램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이용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온라인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live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채용설명회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1000" b="1" u="none" strike="noStrike" baseline="0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● 채용설명회 참가 기업 및 시간 오픈</a:t>
                      </a:r>
                      <a:b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사전 질문 첨부 신청 실시 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● 사전 신청자 개별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Zoom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접속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링크 발송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행사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일전 및 행사 당일 시작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시간 전 문자 알람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120609"/>
                  </a:ext>
                </a:extLst>
              </a:tr>
              <a:tr h="6875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온라인 취업서류 클리닉</a:t>
                      </a:r>
                      <a:endParaRPr lang="en-US" altLang="ko-KR" sz="1200" b="1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및 사전 매칭 신청</a:t>
                      </a:r>
                      <a:br>
                        <a:rPr lang="ko-KR" altLang="en-US" sz="1100" b="1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서비스 기간 </a:t>
                      </a:r>
                      <a:r>
                        <a:rPr lang="en-US" altLang="ko-KR" sz="1000" b="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)~24.(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전문 컨설턴트에게 받는 온라인 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이력서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자기소개서 클리닉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●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나에게 맞는 참가 구인기업 추천 받기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회원 가입 후 이력서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자기소개서 </a:t>
                      </a:r>
                      <a:endParaRPr lang="en-US" altLang="ko-KR" sz="10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첨부와 함께 신청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(3~5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일 기간 소요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841663"/>
                  </a:ext>
                </a:extLst>
              </a:tr>
              <a:tr h="64786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온라인 직무 멘토링</a:t>
                      </a:r>
                      <a:endParaRPr lang="en-US" altLang="ko-KR" sz="1200" b="1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사전 신청 </a:t>
                      </a:r>
                      <a:r>
                        <a:rPr lang="en-US" altLang="ko-KR" sz="1000" b="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)~25.(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진행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14:00~15:00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Zoom 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프로그램을 통한 라이브 물류산업 분야</a:t>
                      </a:r>
                      <a:endParaRPr lang="en-US" altLang="ko-KR" sz="1000" u="none" strike="noStrike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직무 멘토링</a:t>
                      </a:r>
                      <a:endParaRPr lang="en-US" altLang="ko-KR" sz="1000" u="none" strike="noStrike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진행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14:00~15:00</a:t>
                      </a:r>
                      <a:endParaRPr lang="en-US" altLang="ko-KR" sz="1000" u="none" strike="noStrike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사전 신청자 접속 링크 개별 발송 및 안내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874894"/>
                  </a:ext>
                </a:extLst>
              </a:tr>
              <a:tr h="64786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온라인 면접 컨설팅</a:t>
                      </a:r>
                      <a:endParaRPr lang="en-US" altLang="ko-KR" sz="1200" b="1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사전 신청 </a:t>
                      </a:r>
                      <a:r>
                        <a:rPr lang="en-US" altLang="ko-KR" sz="1000" b="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)~27.(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진행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14:00~15:00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Zoom 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프로그램을 통한 라이브 면접 컨설팅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진행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14:00~15:00</a:t>
                      </a:r>
                      <a:endParaRPr lang="en-US" altLang="ko-KR" sz="1000" u="none" strike="noStrike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사전 신청자 접속 링크 개별 발송 및 안내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2740933"/>
                  </a:ext>
                </a:extLst>
              </a:tr>
              <a:tr h="64786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온라인 자격증 컨설팅</a:t>
                      </a:r>
                      <a:endParaRPr lang="en-US" altLang="ko-KR" sz="1200" b="1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사전 신청 </a:t>
                      </a:r>
                      <a:r>
                        <a:rPr lang="en-US" altLang="ko-KR" sz="1000" b="0" u="none" strike="noStrike" dirty="0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b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)~28.(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진행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28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14:00~15:00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Zoom 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프로그램을 통한 라이브 자격증</a:t>
                      </a:r>
                      <a:endParaRPr lang="en-US" altLang="ko-KR" sz="1000" u="none" strike="noStrike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(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물류관리사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유통관리사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등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컨설팅</a:t>
                      </a:r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r>
                        <a:rPr lang="en-US" altLang="ko-KR" sz="1000" u="none" strike="noStrike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 진행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14:00~15:00</a:t>
                      </a:r>
                      <a:endParaRPr lang="en-US" altLang="ko-KR" sz="1000" u="none" strike="noStrike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사전 신청자 접속 링크 개별 발송 및 안내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25542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latin typeface="+mn-ea"/>
                          <a:ea typeface="+mn-ea"/>
                        </a:rPr>
                        <a:t>온라인 </a:t>
                      </a:r>
                      <a:r>
                        <a:rPr lang="en-US" altLang="ko-KR" sz="1200" b="1" dirty="0">
                          <a:latin typeface="+mn-ea"/>
                          <a:ea typeface="+mn-ea"/>
                        </a:rPr>
                        <a:t>AI</a:t>
                      </a:r>
                      <a:r>
                        <a:rPr lang="ko-KR" altLang="en-US" sz="1200" b="1" dirty="0">
                          <a:latin typeface="+mn-ea"/>
                          <a:ea typeface="+mn-ea"/>
                        </a:rPr>
                        <a:t>면접 모의고사</a:t>
                      </a:r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무료 쿠폰 신청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10.12.(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)~29.(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잡코리아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제공의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면접 모의고사 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무료 쿠폰 증정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회원 가입 후 신청 가능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●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신청 기간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10.12.(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)~29.(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928203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E2A6270F-24F3-4B44-ADE0-A1ED28BD0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3420"/>
          </a:xfrm>
          <a:prstGeom prst="rect">
            <a:avLst/>
          </a:prstGeom>
        </p:spPr>
      </p:pic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18CCF0D1-F81F-4A60-B1D0-3949F841CF1E}"/>
              </a:ext>
            </a:extLst>
          </p:cNvPr>
          <p:cNvSpPr/>
          <p:nvPr/>
        </p:nvSpPr>
        <p:spPr>
          <a:xfrm rot="5400000">
            <a:off x="1139749" y="-1032457"/>
            <a:ext cx="396589" cy="26760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6171F5F-310A-41FE-BBF9-2605267B37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75411" y="161639"/>
            <a:ext cx="2192383" cy="30140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0C8252B-F764-40F0-A2E1-7A450CA592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6234" r="28359" b="14751"/>
          <a:stretch/>
        </p:blipFill>
        <p:spPr>
          <a:xfrm>
            <a:off x="6635692" y="107292"/>
            <a:ext cx="2432897" cy="37631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7D45DEF-AC71-4346-B711-9D347C58D5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3" t="8378" r="28360" b="57629"/>
          <a:stretch/>
        </p:blipFill>
        <p:spPr>
          <a:xfrm>
            <a:off x="5231746" y="107291"/>
            <a:ext cx="1415103" cy="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6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pPr/>
              <a:t>5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5EC6998-F283-4098-BF99-6B5B7F682DEE}"/>
              </a:ext>
            </a:extLst>
          </p:cNvPr>
          <p:cNvSpPr/>
          <p:nvPr/>
        </p:nvSpPr>
        <p:spPr>
          <a:xfrm>
            <a:off x="180975" y="791519"/>
            <a:ext cx="33432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온라인 채용박람회 홍보 요청의 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889A32-C7C0-40C1-87F2-1FEA107B6046}"/>
              </a:ext>
            </a:extLst>
          </p:cNvPr>
          <p:cNvSpPr txBox="1"/>
          <p:nvPr/>
        </p:nvSpPr>
        <p:spPr>
          <a:xfrm>
            <a:off x="180975" y="1121995"/>
            <a:ext cx="8963025" cy="2729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dirty="0">
                <a:latin typeface="+mn-ea"/>
              </a:rPr>
              <a:t>1.</a:t>
            </a:r>
            <a:r>
              <a:rPr lang="ko-KR" altLang="en-US" sz="1400" b="1" dirty="0">
                <a:latin typeface="+mn-ea"/>
              </a:rPr>
              <a:t> 행사 내용 홈페이지 게시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별도 첨부한 행사 공고 게시글 파일과 포스터 이미지 파일을 기관 홈페이지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취업지원센터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 홈페이지 등에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행사 공고 게시글 파일에 제목 및 행사 </a:t>
            </a:r>
            <a:r>
              <a:rPr lang="ko-KR" altLang="en-US" sz="1200" dirty="0" err="1">
                <a:latin typeface="+mn-ea"/>
              </a:rPr>
              <a:t>소개글이</a:t>
            </a:r>
            <a:r>
              <a:rPr lang="ko-KR" altLang="en-US" sz="1200" dirty="0">
                <a:latin typeface="+mn-ea"/>
              </a:rPr>
              <a:t> 있으니 복사하여 붙여넣기로 입력해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>
                <a:latin typeface="+mn-ea"/>
              </a:rPr>
              <a:t>주시면 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이미지 파일도 같이 게시 가능할 경우 첨부된 행사 포스터 파일도 같이 올려 주시면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>
                <a:latin typeface="+mn-ea"/>
              </a:rPr>
              <a:t>감사하겠습니다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게시글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후 </a:t>
            </a:r>
            <a:r>
              <a:rPr lang="ko-KR" altLang="en-US" sz="1200" dirty="0" err="1">
                <a:latin typeface="+mn-ea"/>
              </a:rPr>
              <a:t>캡처하여</a:t>
            </a:r>
            <a:r>
              <a:rPr lang="ko-KR" altLang="en-US" sz="1200" dirty="0">
                <a:latin typeface="+mn-ea"/>
              </a:rPr>
              <a:t> 운영사무국 메일로 보내주시면 감사의 마음으로 행사 후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>
                <a:latin typeface="+mn-ea"/>
              </a:rPr>
              <a:t>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5) </a:t>
            </a:r>
            <a:r>
              <a:rPr lang="ko-KR" altLang="en-US" sz="1200" dirty="0">
                <a:latin typeface="+mn-ea"/>
              </a:rPr>
              <a:t>자세한 참가기업 정보 및 구직자 참가방법은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>
                <a:latin typeface="+mn-ea"/>
              </a:rPr>
              <a:t>홈페이지 </a:t>
            </a:r>
            <a:r>
              <a:rPr lang="en-US" altLang="ko-KR" sz="1200" dirty="0">
                <a:latin typeface="+mn-ea"/>
              </a:rPr>
              <a:t>(</a:t>
            </a:r>
            <a:r>
              <a:rPr lang="en-US" altLang="ko-KR" sz="1200" b="1" kern="0" dirty="0">
                <a:solidFill>
                  <a:srgbClr val="000000"/>
                </a:solidFill>
                <a:latin typeface="+mn-ea"/>
              </a:rPr>
              <a:t>www.LogisticsJob.net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를 참조해 주시기 바랍니다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461018-CCBF-4CF9-B4F6-02C014559D94}"/>
              </a:ext>
            </a:extLst>
          </p:cNvPr>
          <p:cNvSpPr txBox="1"/>
          <p:nvPr/>
        </p:nvSpPr>
        <p:spPr>
          <a:xfrm>
            <a:off x="180974" y="4056711"/>
            <a:ext cx="8963025" cy="2508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dirty="0">
                <a:latin typeface="+mn-ea"/>
              </a:rPr>
              <a:t>2.</a:t>
            </a:r>
            <a:r>
              <a:rPr lang="ko-KR" altLang="en-US" sz="1400" b="1" dirty="0">
                <a:latin typeface="+mn-ea"/>
              </a:rPr>
              <a:t> 행사 내용 블로그</a:t>
            </a:r>
            <a:r>
              <a:rPr lang="en-US" altLang="ko-KR" sz="1400" b="1" dirty="0">
                <a:latin typeface="+mn-ea"/>
              </a:rPr>
              <a:t>, </a:t>
            </a:r>
            <a:r>
              <a:rPr lang="ko-KR" altLang="en-US" sz="1400" b="1" dirty="0">
                <a:latin typeface="+mn-ea"/>
              </a:rPr>
              <a:t>단체 </a:t>
            </a:r>
            <a:r>
              <a:rPr lang="ko-KR" altLang="en-US" sz="1400" b="1" dirty="0" err="1">
                <a:latin typeface="+mn-ea"/>
              </a:rPr>
              <a:t>채팅방</a:t>
            </a:r>
            <a:r>
              <a:rPr lang="ko-KR" altLang="en-US" sz="1400" b="1" dirty="0">
                <a:latin typeface="+mn-ea"/>
              </a:rPr>
              <a:t> 등 게시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별도 첨부한 행사 공고 게시글 파일과 포스터 이미지 파일을 각 기관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단체가 가진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 err="1">
                <a:latin typeface="+mn-ea"/>
              </a:rPr>
              <a:t>블로그나</a:t>
            </a:r>
            <a:r>
              <a:rPr lang="ko-KR" altLang="en-US" sz="1200" dirty="0">
                <a:latin typeface="+mn-ea"/>
              </a:rPr>
              <a:t> 단체 채팅방에 홍보해 주시기를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홍보 내용은 바로 위 항목의 자료를 활용해 주시면 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이미지 파일도 같이 게시 가능할 경우 첨부된 행사 포스터 파일도 같이 올려 주시면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>
                <a:latin typeface="+mn-ea"/>
              </a:rPr>
              <a:t>감사하겠습니다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게시글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후 </a:t>
            </a:r>
            <a:r>
              <a:rPr lang="ko-KR" altLang="en-US" sz="1200" dirty="0" err="1">
                <a:latin typeface="+mn-ea"/>
              </a:rPr>
              <a:t>캡처하여</a:t>
            </a:r>
            <a:r>
              <a:rPr lang="ko-KR" altLang="en-US" sz="1200" dirty="0">
                <a:latin typeface="+mn-ea"/>
              </a:rPr>
              <a:t> 운영사무국 메일로 보내주시면 감사의 마음으로 행사 후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>
                <a:latin typeface="+mn-ea"/>
              </a:rPr>
              <a:t>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5) </a:t>
            </a:r>
            <a:r>
              <a:rPr lang="ko-KR" altLang="en-US" sz="1200" dirty="0">
                <a:latin typeface="+mn-ea"/>
              </a:rPr>
              <a:t>자세한 참가기업 정보 및 구직자 참가방법은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 </a:t>
            </a:r>
            <a:r>
              <a:rPr lang="ko-KR" altLang="en-US" sz="1200" dirty="0">
                <a:latin typeface="+mn-ea"/>
              </a:rPr>
              <a:t>홈페이지 </a:t>
            </a:r>
            <a:r>
              <a:rPr lang="en-US" altLang="ko-KR" sz="1200" dirty="0">
                <a:latin typeface="+mn-ea"/>
              </a:rPr>
              <a:t>(</a:t>
            </a:r>
            <a:r>
              <a:rPr lang="en-US" altLang="ko-KR" sz="1200" b="1" kern="0" dirty="0">
                <a:solidFill>
                  <a:srgbClr val="000000"/>
                </a:solidFill>
                <a:latin typeface="+mn-ea"/>
              </a:rPr>
              <a:t>www.LogisticsJob.net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를 참조해 주시기 바랍니다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6" name="Picture 4" descr="C:\Users\insaman3\Desktop\이경호\2019 서울 푸드 잡페어 기업파일\Food Job Fair 2019\Food Job Fair 2019-홍보 게시물 캡처\인하대.jpg">
            <a:extLst>
              <a:ext uri="{FF2B5EF4-FFF2-40B4-BE49-F238E27FC236}">
                <a16:creationId xmlns:a16="http://schemas.microsoft.com/office/drawing/2014/main" id="{BDA01691-A245-4FC3-9DCE-DA325C8FB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0537" y="1680025"/>
            <a:ext cx="1601177" cy="2547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441C260-C58C-4111-A3BA-7EF1A618671A}"/>
              </a:ext>
            </a:extLst>
          </p:cNvPr>
          <p:cNvSpPr txBox="1"/>
          <p:nvPr/>
        </p:nvSpPr>
        <p:spPr>
          <a:xfrm>
            <a:off x="7067409" y="1208085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취업지원센터 홈페이지 </a:t>
            </a:r>
            <a:endParaRPr lang="en-US" altLang="ko-KR" sz="1200" dirty="0"/>
          </a:p>
          <a:p>
            <a:pPr algn="ctr"/>
            <a:r>
              <a:rPr lang="ko-KR" altLang="en-US" sz="1200" dirty="0"/>
              <a:t>↓</a:t>
            </a:r>
            <a:r>
              <a:rPr lang="ko-KR" altLang="en-US" sz="1200" dirty="0" err="1"/>
              <a:t>게시글</a:t>
            </a:r>
            <a:r>
              <a:rPr lang="ko-KR" altLang="en-US" sz="1200" dirty="0"/>
              <a:t> 등록 </a:t>
            </a:r>
            <a:r>
              <a:rPr lang="ko-KR" altLang="en-US" sz="1200" dirty="0" err="1"/>
              <a:t>캡처</a:t>
            </a:r>
            <a:r>
              <a:rPr lang="ko-KR" altLang="en-US" sz="1200" dirty="0"/>
              <a:t> 예시↓</a:t>
            </a:r>
          </a:p>
        </p:txBody>
      </p:sp>
      <p:pic>
        <p:nvPicPr>
          <p:cNvPr id="18" name="그림 17" descr="순천향대 식품영양학과.png">
            <a:extLst>
              <a:ext uri="{FF2B5EF4-FFF2-40B4-BE49-F238E27FC236}">
                <a16:creationId xmlns:a16="http://schemas.microsoft.com/office/drawing/2014/main" id="{7F2972EF-1CF9-4BEC-96CD-C9174A78842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0537" y="4824306"/>
            <a:ext cx="1601176" cy="16221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25D6BFC-DCCE-4B31-A5FB-F68188D24A02}"/>
              </a:ext>
            </a:extLst>
          </p:cNvPr>
          <p:cNvSpPr txBox="1"/>
          <p:nvPr/>
        </p:nvSpPr>
        <p:spPr>
          <a:xfrm>
            <a:off x="7046810" y="4352594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/>
              <a:t>단톡방</a:t>
            </a:r>
            <a:r>
              <a:rPr lang="ko-KR" altLang="en-US" sz="1200" dirty="0"/>
              <a:t> 등 </a:t>
            </a:r>
            <a:r>
              <a:rPr lang="en-US" altLang="ko-KR" sz="1200" dirty="0"/>
              <a:t>SNS</a:t>
            </a:r>
          </a:p>
          <a:p>
            <a:pPr algn="ctr"/>
            <a:r>
              <a:rPr lang="ko-KR" altLang="en-US" sz="1200" dirty="0"/>
              <a:t>↓</a:t>
            </a:r>
            <a:r>
              <a:rPr lang="ko-KR" altLang="en-US" sz="1200" dirty="0" err="1"/>
              <a:t>게시글</a:t>
            </a:r>
            <a:r>
              <a:rPr lang="ko-KR" altLang="en-US" sz="1200" dirty="0"/>
              <a:t> 등록 </a:t>
            </a:r>
            <a:r>
              <a:rPr lang="ko-KR" altLang="en-US" sz="1200" dirty="0" err="1"/>
              <a:t>캡쳐</a:t>
            </a:r>
            <a:r>
              <a:rPr lang="ko-KR" altLang="en-US" sz="1200" dirty="0"/>
              <a:t> 예시↓</a:t>
            </a:r>
          </a:p>
          <a:p>
            <a:pPr algn="ctr"/>
            <a:endParaRPr lang="ko-KR" altLang="en-US" sz="1200" dirty="0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58DAC848-31E6-46D2-B486-A118E2B49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3420"/>
          </a:xfrm>
          <a:prstGeom prst="rect">
            <a:avLst/>
          </a:prstGeom>
        </p:spPr>
      </p:pic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CB64CF6D-C18F-4FFE-B4B0-DE43A0EA8DB1}"/>
              </a:ext>
            </a:extLst>
          </p:cNvPr>
          <p:cNvSpPr/>
          <p:nvPr/>
        </p:nvSpPr>
        <p:spPr>
          <a:xfrm rot="5400000">
            <a:off x="1139749" y="-1032457"/>
            <a:ext cx="396589" cy="26760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B6738913-F114-4FC4-8C85-B20489FAB2B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75411" y="161639"/>
            <a:ext cx="2192383" cy="301409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6843DE25-3587-477E-8A44-BFB280A86D8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6234" r="28359" b="14751"/>
          <a:stretch/>
        </p:blipFill>
        <p:spPr>
          <a:xfrm>
            <a:off x="6635692" y="107292"/>
            <a:ext cx="2432897" cy="376314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F1B13EB-A610-481E-8BF0-008AE3A6619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3" t="8378" r="28360" b="57629"/>
          <a:stretch/>
        </p:blipFill>
        <p:spPr>
          <a:xfrm>
            <a:off x="5231746" y="107291"/>
            <a:ext cx="1415103" cy="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6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pPr/>
              <a:t>6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5EC6998-F283-4098-BF99-6B5B7F682DEE}"/>
              </a:ext>
            </a:extLst>
          </p:cNvPr>
          <p:cNvSpPr/>
          <p:nvPr/>
        </p:nvSpPr>
        <p:spPr>
          <a:xfrm>
            <a:off x="180975" y="791519"/>
            <a:ext cx="33432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/>
              <a:t>온라인 채용박람회 </a:t>
            </a:r>
            <a:r>
              <a:rPr lang="ko-KR" altLang="en-US" sz="1600" b="1" dirty="0"/>
              <a:t>홍보 요청의 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C0798D-64E3-4ED8-9A95-73E40A6E4A45}"/>
              </a:ext>
            </a:extLst>
          </p:cNvPr>
          <p:cNvSpPr txBox="1"/>
          <p:nvPr/>
        </p:nvSpPr>
        <p:spPr>
          <a:xfrm>
            <a:off x="180975" y="1236295"/>
            <a:ext cx="8963025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dirty="0">
                <a:latin typeface="+mn-ea"/>
              </a:rPr>
              <a:t>3.</a:t>
            </a:r>
            <a:r>
              <a:rPr lang="ko-KR" altLang="en-US" sz="1400" b="1" dirty="0">
                <a:latin typeface="+mn-ea"/>
              </a:rPr>
              <a:t> 기타 구직자</a:t>
            </a:r>
            <a:r>
              <a:rPr lang="en-US" altLang="ko-KR" sz="1400" b="1" dirty="0">
                <a:latin typeface="+mn-ea"/>
              </a:rPr>
              <a:t>/</a:t>
            </a:r>
            <a:r>
              <a:rPr lang="ko-KR" altLang="en-US" sz="1400" b="1" dirty="0">
                <a:latin typeface="+mn-ea"/>
              </a:rPr>
              <a:t>학생 대상 문자</a:t>
            </a:r>
            <a:r>
              <a:rPr lang="en-US" altLang="ko-KR" sz="1400" b="1" dirty="0">
                <a:latin typeface="+mn-ea"/>
              </a:rPr>
              <a:t>/</a:t>
            </a:r>
            <a:r>
              <a:rPr lang="ko-KR" altLang="en-US" sz="1400" b="1" dirty="0">
                <a:latin typeface="+mn-ea"/>
              </a:rPr>
              <a:t>이메일 발송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재학생 및 기타 구직자 집단에게 문자 또는 이메일 발송이 가능하시면 본 행사 홍보 문자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이메일 발송을 요청 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이메일의 경우 행사 공고 게시글 파일의 내용으로 메일을 보내주시면 됩니다</a:t>
            </a:r>
            <a:r>
              <a:rPr lang="en-US" altLang="ko-KR" sz="1200" dirty="0">
                <a:latin typeface="+mn-ea"/>
              </a:rPr>
              <a:t>. (</a:t>
            </a:r>
            <a:r>
              <a:rPr lang="ko-KR" altLang="en-US" sz="1200" dirty="0">
                <a:latin typeface="+mn-ea"/>
              </a:rPr>
              <a:t>내용 동일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문자의 경우 아래 문구로 발송 부탁드립니다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4) </a:t>
            </a:r>
            <a:r>
              <a:rPr lang="ko-KR" altLang="en-US" sz="1200" dirty="0">
                <a:latin typeface="+mn-ea"/>
              </a:rPr>
              <a:t>문자 또는 이메일 발송 내용을 </a:t>
            </a:r>
            <a:r>
              <a:rPr lang="ko-KR" altLang="en-US" sz="1200" dirty="0" err="1">
                <a:latin typeface="+mn-ea"/>
              </a:rPr>
              <a:t>캡쳐하여</a:t>
            </a:r>
            <a:r>
              <a:rPr lang="ko-KR" altLang="en-US" sz="1200" dirty="0">
                <a:latin typeface="+mn-ea"/>
              </a:rPr>
              <a:t> 운영사무국 메일로 보내주시면 감사의 마음으로 행사 후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95C2E0-414A-47E3-9F4C-A6F5F165A570}"/>
              </a:ext>
            </a:extLst>
          </p:cNvPr>
          <p:cNvSpPr txBox="1"/>
          <p:nvPr/>
        </p:nvSpPr>
        <p:spPr>
          <a:xfrm>
            <a:off x="180974" y="4104336"/>
            <a:ext cx="8963025" cy="2064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dirty="0">
                <a:latin typeface="+mn-ea"/>
              </a:rPr>
              <a:t>4.</a:t>
            </a:r>
            <a:r>
              <a:rPr lang="ko-KR" altLang="en-US" sz="1400" b="1" dirty="0">
                <a:latin typeface="+mn-ea"/>
              </a:rPr>
              <a:t> 홈페이지 팝업 배너 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1) </a:t>
            </a:r>
            <a:r>
              <a:rPr lang="ko-KR" altLang="en-US" sz="1200" dirty="0">
                <a:latin typeface="+mn-ea"/>
              </a:rPr>
              <a:t>귀 대학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기관 등의 홈페이지에 팝업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배너 등의 홍보가 가능하신 곳은 연락주시면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직접 필요 사이즈로 제작하여 배너를 송부해 드립니다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2) </a:t>
            </a:r>
            <a:r>
              <a:rPr lang="ko-KR" altLang="en-US" sz="1200" dirty="0">
                <a:latin typeface="+mn-ea"/>
              </a:rPr>
              <a:t>배너 타겟 주소는 다음과 같습니다</a:t>
            </a:r>
            <a:r>
              <a:rPr lang="en-US" altLang="ko-KR" sz="1200" dirty="0">
                <a:latin typeface="+mn-ea"/>
              </a:rPr>
              <a:t>. (</a:t>
            </a:r>
            <a:r>
              <a:rPr lang="ko-KR" altLang="en-US" sz="1200" dirty="0">
                <a:latin typeface="+mn-ea"/>
              </a:rPr>
              <a:t>행사 홈페이지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- </a:t>
            </a:r>
            <a:r>
              <a:rPr lang="en-US" altLang="ko-KR" sz="1200" b="1" kern="0" dirty="0">
                <a:solidFill>
                  <a:srgbClr val="000000"/>
                </a:solidFill>
                <a:latin typeface="+mn-ea"/>
                <a:hlinkClick r:id="rId3"/>
              </a:rPr>
              <a:t>www.LogisticsJob.net</a:t>
            </a:r>
            <a:endParaRPr lang="en-US" altLang="ko-KR" sz="1200" b="1" kern="0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3) </a:t>
            </a:r>
            <a:r>
              <a:rPr lang="ko-KR" altLang="en-US" sz="1200" dirty="0">
                <a:latin typeface="+mn-ea"/>
              </a:rPr>
              <a:t>팝업 또는 배너 </a:t>
            </a:r>
            <a:r>
              <a:rPr lang="ko-KR" altLang="en-US" sz="1200" dirty="0" err="1">
                <a:latin typeface="+mn-ea"/>
              </a:rPr>
              <a:t>게첨</a:t>
            </a:r>
            <a:r>
              <a:rPr lang="ko-KR" altLang="en-US" sz="1200" dirty="0">
                <a:latin typeface="+mn-ea"/>
              </a:rPr>
              <a:t> 내용을 </a:t>
            </a:r>
            <a:r>
              <a:rPr lang="ko-KR" altLang="en-US" sz="1200" dirty="0" err="1">
                <a:latin typeface="+mn-ea"/>
              </a:rPr>
              <a:t>캡쳐하여</a:t>
            </a:r>
            <a:r>
              <a:rPr lang="ko-KR" altLang="en-US" sz="1200" dirty="0">
                <a:latin typeface="+mn-ea"/>
              </a:rPr>
              <a:t> 운영사무국 메일로 보내주시면 감사의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마음으로 행사 후 소정의 사은품을 보내 드릴 예정입니다</a:t>
            </a:r>
            <a:r>
              <a:rPr lang="en-US" altLang="ko-KR" sz="1200" dirty="0">
                <a:latin typeface="+mn-ea"/>
              </a:rPr>
              <a:t>. </a:t>
            </a:r>
            <a:endParaRPr lang="ko-KR" altLang="en-US" sz="12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200" dirty="0">
              <a:latin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AAC5C6C-4229-4560-9676-CF7AE5919A89}"/>
              </a:ext>
            </a:extLst>
          </p:cNvPr>
          <p:cNvSpPr/>
          <p:nvPr/>
        </p:nvSpPr>
        <p:spPr>
          <a:xfrm>
            <a:off x="428625" y="2457450"/>
            <a:ext cx="8277225" cy="5591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문자 발송 예시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chemeClr val="tx1"/>
                </a:solidFill>
                <a:latin typeface="+mn-ea"/>
              </a:rPr>
              <a:t>온라인 물류산업 청년 채용박람회</a:t>
            </a:r>
            <a:r>
              <a:rPr lang="ko-KR" altLang="en-US" sz="1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www.LogisticsJob.net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3" name="Picture 3" descr="C:\Users\Administrator\Desktop\2019 농림축산식품 일자리박람회 온라인 자료 보고\2019 농림축산식품 온라인배너(미흡)\항공일자리포털_배너홍보.png">
            <a:extLst>
              <a:ext uri="{FF2B5EF4-FFF2-40B4-BE49-F238E27FC236}">
                <a16:creationId xmlns:a16="http://schemas.microsoft.com/office/drawing/2014/main" id="{E823417F-390B-48A5-9712-42504E27D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301" y="4261068"/>
            <a:ext cx="2443949" cy="19555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2224AFC-2144-4F51-985F-0D9B2E148D43}"/>
              </a:ext>
            </a:extLst>
          </p:cNvPr>
          <p:cNvSpPr txBox="1"/>
          <p:nvPr/>
        </p:nvSpPr>
        <p:spPr>
          <a:xfrm>
            <a:off x="6559340" y="3771790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기관</a:t>
            </a:r>
            <a:r>
              <a:rPr lang="en-US" altLang="ko-KR" sz="1200" dirty="0"/>
              <a:t>/</a:t>
            </a:r>
            <a:r>
              <a:rPr lang="ko-KR" altLang="en-US" sz="1200" dirty="0"/>
              <a:t>학교 홈페이지 </a:t>
            </a:r>
            <a:endParaRPr lang="en-US" altLang="ko-KR" sz="1200" dirty="0"/>
          </a:p>
          <a:p>
            <a:pPr algn="ctr"/>
            <a:r>
              <a:rPr lang="ko-KR" altLang="en-US" sz="1200" dirty="0"/>
              <a:t>↓배너</a:t>
            </a:r>
            <a:r>
              <a:rPr lang="en-US" altLang="ko-KR" sz="1200" dirty="0"/>
              <a:t>/</a:t>
            </a:r>
            <a:r>
              <a:rPr lang="ko-KR" altLang="en-US" sz="1200" dirty="0"/>
              <a:t>팝업 등록 </a:t>
            </a:r>
            <a:r>
              <a:rPr lang="ko-KR" altLang="en-US" sz="1200" dirty="0" err="1"/>
              <a:t>캡쳐</a:t>
            </a:r>
            <a:r>
              <a:rPr lang="ko-KR" altLang="en-US" sz="1200" dirty="0"/>
              <a:t> 예시↓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C5C518A5-8382-48FB-96BF-2E8424CA57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3420"/>
          </a:xfrm>
          <a:prstGeom prst="rect">
            <a:avLst/>
          </a:prstGeom>
        </p:spPr>
      </p:pic>
      <p:sp>
        <p:nvSpPr>
          <p:cNvPr id="26" name="사각형: 둥근 위쪽 모서리 25">
            <a:extLst>
              <a:ext uri="{FF2B5EF4-FFF2-40B4-BE49-F238E27FC236}">
                <a16:creationId xmlns:a16="http://schemas.microsoft.com/office/drawing/2014/main" id="{CA6BC5D9-0042-4540-AAF2-CB0568FEEF7E}"/>
              </a:ext>
            </a:extLst>
          </p:cNvPr>
          <p:cNvSpPr/>
          <p:nvPr/>
        </p:nvSpPr>
        <p:spPr>
          <a:xfrm rot="5400000">
            <a:off x="1139749" y="-1032457"/>
            <a:ext cx="396589" cy="26760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1B2D1D98-3CF1-491C-9FFC-4462CB47044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75411" y="161639"/>
            <a:ext cx="2192383" cy="301409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C16A8F7B-63A0-4C3F-A7B1-1D7169B8F2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6234" r="28359" b="14751"/>
          <a:stretch/>
        </p:blipFill>
        <p:spPr>
          <a:xfrm>
            <a:off x="6635692" y="107292"/>
            <a:ext cx="2432897" cy="376314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DE74F5D-7F9E-45AC-9FB4-584C2BBC8E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3" t="8378" r="28360" b="57629"/>
          <a:stretch/>
        </p:blipFill>
        <p:spPr>
          <a:xfrm>
            <a:off x="5231746" y="107291"/>
            <a:ext cx="1415103" cy="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47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pPr/>
              <a:t>7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E25D79B-06BF-40F5-81C0-35CD469825B7}"/>
              </a:ext>
            </a:extLst>
          </p:cNvPr>
          <p:cNvSpPr/>
          <p:nvPr/>
        </p:nvSpPr>
        <p:spPr>
          <a:xfrm>
            <a:off x="180975" y="791519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참가 구직자 사은품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8AA4FB8C-55BA-4DA5-A4DB-D5B1590D2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3420"/>
          </a:xfrm>
          <a:prstGeom prst="rect">
            <a:avLst/>
          </a:prstGeom>
        </p:spPr>
      </p:pic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70272B93-0590-4429-8815-2A8DDF53D16C}"/>
              </a:ext>
            </a:extLst>
          </p:cNvPr>
          <p:cNvSpPr/>
          <p:nvPr/>
        </p:nvSpPr>
        <p:spPr>
          <a:xfrm rot="5400000">
            <a:off x="1139749" y="-1032457"/>
            <a:ext cx="396589" cy="26760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C2393934-D650-4AFC-AA77-1AFC902E62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75411" y="161639"/>
            <a:ext cx="2192383" cy="301409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045D769A-E0CB-4DC8-A4A5-9B93FF5A64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6234" r="28359" b="14751"/>
          <a:stretch/>
        </p:blipFill>
        <p:spPr>
          <a:xfrm>
            <a:off x="6635692" y="107292"/>
            <a:ext cx="2432897" cy="376314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C0192D4-14EF-4466-AA24-BDAB73A96E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3" t="8378" r="28360" b="57629"/>
          <a:stretch/>
        </p:blipFill>
        <p:spPr>
          <a:xfrm>
            <a:off x="5231746" y="107291"/>
            <a:ext cx="1415103" cy="396589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4FBC7625-7F99-4A7A-A0DA-53E3014DF1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02" y="1311328"/>
            <a:ext cx="8770078" cy="452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17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>
            <a:extLst>
              <a:ext uri="{FF2B5EF4-FFF2-40B4-BE49-F238E27FC236}">
                <a16:creationId xmlns:a16="http://schemas.microsoft.com/office/drawing/2014/main" id="{A4896776-C77B-4A98-B98D-13B18776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587532"/>
            <a:ext cx="9144000" cy="270467"/>
          </a:xfrm>
          <a:prstGeom prst="rect">
            <a:avLst/>
          </a:prstGeom>
        </p:spPr>
      </p:pic>
      <p:sp>
        <p:nvSpPr>
          <p:cNvPr id="55" name="슬라이드 번호 개체 틀 7">
            <a:extLst>
              <a:ext uri="{FF2B5EF4-FFF2-40B4-BE49-F238E27FC236}">
                <a16:creationId xmlns:a16="http://schemas.microsoft.com/office/drawing/2014/main" id="{98233EEE-EB61-45CB-9DBD-B04201DF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2426" y="6546849"/>
            <a:ext cx="2057400" cy="365125"/>
          </a:xfrm>
        </p:spPr>
        <p:txBody>
          <a:bodyPr/>
          <a:lstStyle/>
          <a:p>
            <a:fld id="{EBCF55AB-3031-4D67-B7B4-13E240E5B5B1}" type="slidenum">
              <a:rPr lang="ko-KR" altLang="en-US" b="1" smtClean="0">
                <a:solidFill>
                  <a:srgbClr val="FFFF00"/>
                </a:solidFill>
              </a:rPr>
              <a:pPr/>
              <a:t>8</a:t>
            </a:fld>
            <a:endParaRPr lang="ko-KR" altLang="en-US" b="1" dirty="0">
              <a:solidFill>
                <a:srgbClr val="FFFF00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8667F1B-6213-40D1-9215-C28765B21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3420"/>
          </a:xfrm>
          <a:prstGeom prst="rect">
            <a:avLst/>
          </a:prstGeom>
        </p:spPr>
      </p:pic>
      <p:sp>
        <p:nvSpPr>
          <p:cNvPr id="15" name="사각형: 둥근 위쪽 모서리 14">
            <a:extLst>
              <a:ext uri="{FF2B5EF4-FFF2-40B4-BE49-F238E27FC236}">
                <a16:creationId xmlns:a16="http://schemas.microsoft.com/office/drawing/2014/main" id="{DBFEC3C9-3269-485C-8D5F-1446B7FD5509}"/>
              </a:ext>
            </a:extLst>
          </p:cNvPr>
          <p:cNvSpPr/>
          <p:nvPr/>
        </p:nvSpPr>
        <p:spPr>
          <a:xfrm rot="5400000">
            <a:off x="1139749" y="-1032457"/>
            <a:ext cx="396589" cy="26760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6F9654B4-B11D-447E-B3BB-FD65B54F82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43176" b="72074"/>
          <a:stretch/>
        </p:blipFill>
        <p:spPr>
          <a:xfrm>
            <a:off x="75411" y="161639"/>
            <a:ext cx="2192383" cy="30140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2824408-2C2D-4747-8B1A-42EDBC5AC5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6234" r="28359" b="14751"/>
          <a:stretch/>
        </p:blipFill>
        <p:spPr>
          <a:xfrm>
            <a:off x="6635692" y="107292"/>
            <a:ext cx="2432897" cy="37631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FB65F02-C939-470B-AB3E-A9600278D6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99DAEE"/>
              </a:clrFrom>
              <a:clrTo>
                <a:srgbClr val="99DA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3" t="8378" r="28360" b="57629"/>
          <a:stretch/>
        </p:blipFill>
        <p:spPr>
          <a:xfrm>
            <a:off x="5231746" y="107291"/>
            <a:ext cx="1415103" cy="396589"/>
          </a:xfrm>
          <a:prstGeom prst="rect">
            <a:avLst/>
          </a:prstGeom>
        </p:spPr>
      </p:pic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2CB11D69-30C8-4136-A1D3-8E6989D11BC8}"/>
              </a:ext>
            </a:extLst>
          </p:cNvPr>
          <p:cNvSpPr/>
          <p:nvPr/>
        </p:nvSpPr>
        <p:spPr>
          <a:xfrm>
            <a:off x="180975" y="785111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별도 첨부 파일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A13A8B-2EB7-48A3-9B1A-68B18FAF12FD}"/>
              </a:ext>
            </a:extLst>
          </p:cNvPr>
          <p:cNvSpPr txBox="1"/>
          <p:nvPr/>
        </p:nvSpPr>
        <p:spPr>
          <a:xfrm>
            <a:off x="171450" y="1219987"/>
            <a:ext cx="8963025" cy="697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50000"/>
              </a:lnSpc>
            </a:pP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n-ea"/>
              </a:rPr>
              <a:t>1.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행사 홍보용 이미지 파일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포스터 파일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3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종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, SNS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홍보용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1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종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)</a:t>
            </a:r>
          </a:p>
          <a:p>
            <a:pPr algn="just" fontAlgn="base" latinLnBrk="1">
              <a:lnSpc>
                <a:spcPct val="15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2.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행사 </a:t>
            </a:r>
            <a:r>
              <a:rPr lang="ko-KR" altLang="en-US" sz="1400" b="1" kern="0" dirty="0" err="1">
                <a:solidFill>
                  <a:srgbClr val="000000"/>
                </a:solidFill>
                <a:latin typeface="+mn-ea"/>
              </a:rPr>
              <a:t>홍보글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kern="0" dirty="0" err="1">
                <a:solidFill>
                  <a:srgbClr val="000000"/>
                </a:solidFill>
                <a:latin typeface="+mn-ea"/>
              </a:rPr>
              <a:t>게첨용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 예시 글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복사해서 붙여넣기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!)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A6C3671F-5535-48FD-A10D-4902F3E7971D}"/>
              </a:ext>
            </a:extLst>
          </p:cNvPr>
          <p:cNvSpPr/>
          <p:nvPr/>
        </p:nvSpPr>
        <p:spPr>
          <a:xfrm>
            <a:off x="180975" y="2707722"/>
            <a:ext cx="3228975" cy="34171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/>
              <a:t>행사 홍보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구직자 참가 관련 문의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DF7D5D-DB8A-4775-B35E-C3CF75314303}"/>
              </a:ext>
            </a:extLst>
          </p:cNvPr>
          <p:cNvSpPr txBox="1"/>
          <p:nvPr/>
        </p:nvSpPr>
        <p:spPr>
          <a:xfrm>
            <a:off x="171450" y="3142598"/>
            <a:ext cx="8963025" cy="1718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50000"/>
              </a:lnSpc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+mn-ea"/>
              </a:rPr>
              <a:t>○ </a:t>
            </a:r>
            <a:r>
              <a:rPr lang="en-US" altLang="ko-KR" b="1" kern="0" dirty="0">
                <a:solidFill>
                  <a:srgbClr val="000000"/>
                </a:solidFill>
                <a:latin typeface="+mn-ea"/>
              </a:rPr>
              <a:t>2021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온라인 물류산업 청년 채용박람회 운영사무국</a:t>
            </a:r>
          </a:p>
          <a:p>
            <a:pPr algn="just" fontAlgn="base" latinLnBrk="1"/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  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전   </a:t>
            </a:r>
            <a:r>
              <a:rPr lang="ko-KR" altLang="en-US" sz="1800" kern="0" spc="-150" dirty="0">
                <a:solidFill>
                  <a:srgbClr val="000000"/>
                </a:solidFill>
                <a:effectLst/>
                <a:latin typeface="+mn-ea"/>
              </a:rPr>
              <a:t>  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화 </a:t>
            </a:r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: 02-548-8229</a:t>
            </a:r>
          </a:p>
          <a:p>
            <a:pPr algn="just" fontAlgn="base" latinLnBrk="1"/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  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이</a:t>
            </a:r>
            <a:r>
              <a:rPr lang="ko-KR" altLang="en-US" sz="1800" kern="0" spc="-300" dirty="0">
                <a:solidFill>
                  <a:srgbClr val="000000"/>
                </a:solidFill>
                <a:effectLst/>
                <a:latin typeface="+mn-ea"/>
              </a:rPr>
              <a:t> 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메</a:t>
            </a:r>
            <a:r>
              <a:rPr lang="ko-KR" altLang="en-US" sz="1800" kern="0" spc="-150" dirty="0">
                <a:solidFill>
                  <a:srgbClr val="000000"/>
                </a:solidFill>
                <a:effectLst/>
                <a:latin typeface="+mn-ea"/>
              </a:rPr>
              <a:t> 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일 </a:t>
            </a:r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: fairinsa1@naver.com</a:t>
            </a:r>
          </a:p>
          <a:p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홈페이지 </a:t>
            </a:r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dirty="0"/>
              <a:t>www.</a:t>
            </a:r>
            <a:r>
              <a:rPr lang="en-US" altLang="ko-KR" kern="0" dirty="0">
                <a:solidFill>
                  <a:srgbClr val="000000"/>
                </a:solidFill>
                <a:latin typeface="+mn-ea"/>
              </a:rPr>
              <a:t>LogisticsJob.net</a:t>
            </a:r>
            <a:endParaRPr lang="ko-KR" altLang="en-US" dirty="0"/>
          </a:p>
          <a:p>
            <a:pPr algn="just" fontAlgn="base" latinLnBrk="1">
              <a:lnSpc>
                <a:spcPct val="150000"/>
              </a:lnSpc>
            </a:pPr>
            <a:endParaRPr lang="en-US" altLang="ko-KR" sz="600" b="1" kern="0" dirty="0">
              <a:solidFill>
                <a:srgbClr val="000000"/>
              </a:solidFill>
              <a:latin typeface="+mn-ea"/>
            </a:endParaRPr>
          </a:p>
          <a:p>
            <a:pPr algn="just" fontAlgn="base" latinLnBrk="1">
              <a:lnSpc>
                <a:spcPct val="150000"/>
              </a:lnSpc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      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운영시간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. 09:30~18:00 /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n-ea"/>
              </a:rPr>
              <a:t>점심시간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n-ea"/>
              </a:rPr>
              <a:t>. 12:00~13:00)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9359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1997</TotalTime>
  <Words>1862</Words>
  <Application>Microsoft Office PowerPoint</Application>
  <PresentationFormat>화면 슬라이드 쇼(4:3)</PresentationFormat>
  <Paragraphs>228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 Hyung</dc:creator>
  <cp:lastModifiedBy>Lee Do Hyung</cp:lastModifiedBy>
  <cp:revision>39</cp:revision>
  <dcterms:created xsi:type="dcterms:W3CDTF">2020-09-10T19:07:55Z</dcterms:created>
  <dcterms:modified xsi:type="dcterms:W3CDTF">2021-10-11T22:53:47Z</dcterms:modified>
</cp:coreProperties>
</file>